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1815" r:id="rId2"/>
    <p:sldId id="1805" r:id="rId3"/>
    <p:sldId id="1824" r:id="rId4"/>
    <p:sldId id="1816" r:id="rId5"/>
    <p:sldId id="1831" r:id="rId6"/>
    <p:sldId id="1832" r:id="rId7"/>
    <p:sldId id="1821" r:id="rId8"/>
    <p:sldId id="1822" r:id="rId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84" y="6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 von Scheele" userId="7b03d2608797a6dd" providerId="LiveId" clId="{533A03E3-8D82-49E1-813D-9F6A63D6B222}"/>
    <pc:docChg chg="addSld modSld">
      <pc:chgData name="Bo von Scheele" userId="7b03d2608797a6dd" providerId="LiveId" clId="{533A03E3-8D82-49E1-813D-9F6A63D6B222}" dt="2019-07-17T08:34:17.177" v="48"/>
      <pc:docMkLst>
        <pc:docMk/>
      </pc:docMkLst>
      <pc:sldChg chg="addSp delSp modSp modTransition">
        <pc:chgData name="Bo von Scheele" userId="7b03d2608797a6dd" providerId="LiveId" clId="{533A03E3-8D82-49E1-813D-9F6A63D6B222}" dt="2019-07-17T08:34:17.177" v="48"/>
        <pc:sldMkLst>
          <pc:docMk/>
          <pc:sldMk cId="880191515" sldId="1831"/>
        </pc:sldMkLst>
        <pc:spChg chg="mod">
          <ac:chgData name="Bo von Scheele" userId="7b03d2608797a6dd" providerId="LiveId" clId="{533A03E3-8D82-49E1-813D-9F6A63D6B222}" dt="2019-07-17T08:26:47.154" v="43" actId="1076"/>
          <ac:spMkLst>
            <pc:docMk/>
            <pc:sldMk cId="880191515" sldId="1831"/>
            <ac:spMk id="3" creationId="{593E1D78-583A-4288-A915-62824300CF33}"/>
          </ac:spMkLst>
        </pc:spChg>
        <pc:picChg chg="del">
          <ac:chgData name="Bo von Scheele" userId="7b03d2608797a6dd" providerId="LiveId" clId="{533A03E3-8D82-49E1-813D-9F6A63D6B222}" dt="2019-07-17T08:34:17.177" v="48"/>
          <ac:picMkLst>
            <pc:docMk/>
            <pc:sldMk cId="880191515" sldId="1831"/>
            <ac:picMk id="2" creationId="{92858741-27E5-4ECD-8C1D-233EC88CDA20}"/>
          </ac:picMkLst>
        </pc:picChg>
        <pc:picChg chg="add mod">
          <ac:chgData name="Bo von Scheele" userId="7b03d2608797a6dd" providerId="LiveId" clId="{533A03E3-8D82-49E1-813D-9F6A63D6B222}" dt="2019-07-17T08:34:17.177" v="48"/>
          <ac:picMkLst>
            <pc:docMk/>
            <pc:sldMk cId="880191515" sldId="1831"/>
            <ac:picMk id="4" creationId="{ADD05EC2-C863-4F40-8E55-804A4ECF7D34}"/>
          </ac:picMkLst>
        </pc:picChg>
      </pc:sldChg>
      <pc:sldChg chg="modSp add">
        <pc:chgData name="Bo von Scheele" userId="7b03d2608797a6dd" providerId="LiveId" clId="{533A03E3-8D82-49E1-813D-9F6A63D6B222}" dt="2019-07-17T08:27:11.914" v="47" actId="1076"/>
        <pc:sldMkLst>
          <pc:docMk/>
          <pc:sldMk cId="2796371408" sldId="1832"/>
        </pc:sldMkLst>
        <pc:spChg chg="mod">
          <ac:chgData name="Bo von Scheele" userId="7b03d2608797a6dd" providerId="LiveId" clId="{533A03E3-8D82-49E1-813D-9F6A63D6B222}" dt="2019-07-17T08:27:11.914" v="47" actId="1076"/>
          <ac:spMkLst>
            <pc:docMk/>
            <pc:sldMk cId="2796371408" sldId="1832"/>
            <ac:spMk id="3" creationId="{593E1D78-583A-4288-A915-62824300CF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E2F170-2336-44FE-B508-4A0954E2DD0C}" type="datetimeFigureOut">
              <a:rPr lang="sv-SE" smtClean="0"/>
              <a:t>2019-07-17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F9DCEA-3281-4EBE-9E39-09386D471645}" type="slidenum">
              <a:rPr lang="sv-SE" smtClean="0"/>
              <a:t>‹#›</a:t>
            </a:fld>
            <a:endParaRPr lang="sv-SE"/>
          </a:p>
        </p:txBody>
      </p:sp>
    </p:spTree>
    <p:extLst>
      <p:ext uri="{BB962C8B-B14F-4D97-AF65-F5344CB8AC3E}">
        <p14:creationId xmlns:p14="http://schemas.microsoft.com/office/powerpoint/2010/main" val="268141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EB8763-593B-4D9E-8A86-D0D22F7E2EA6}"/>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C12CD0C-561B-4C76-A8CB-CF0E133A8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E41C1665-B72D-481C-BCF2-380AB6A43B17}"/>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5" name="Platshållare för sidfot 4">
            <a:extLst>
              <a:ext uri="{FF2B5EF4-FFF2-40B4-BE49-F238E27FC236}">
                <a16:creationId xmlns:a16="http://schemas.microsoft.com/office/drawing/2014/main" id="{EDA22BD1-4BAF-4F7B-BE74-5B61085872D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E3F2134-10D6-4ACB-A79F-1F409415F71F}"/>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337967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7DB8EF-D1CC-416D-BB6C-708789CF57A0}"/>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7564EC4-5004-4ADF-AD28-62A6E79923CF}"/>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E119E44-4D87-4D7C-B663-AB08ECCD131D}"/>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5" name="Platshållare för sidfot 4">
            <a:extLst>
              <a:ext uri="{FF2B5EF4-FFF2-40B4-BE49-F238E27FC236}">
                <a16:creationId xmlns:a16="http://schemas.microsoft.com/office/drawing/2014/main" id="{D9BFA012-3DFB-48DE-B5BB-0CBA72372CC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125B512-1D28-4398-B6B6-2CBF3C241808}"/>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3827909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730BC005-B1A5-4C3D-8296-10AB65B70321}"/>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FDA9A11-D9E7-46D5-8C8B-A05B54DA5877}"/>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A1D3FEB4-A876-40E6-823E-592069F22116}"/>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5" name="Platshållare för sidfot 4">
            <a:extLst>
              <a:ext uri="{FF2B5EF4-FFF2-40B4-BE49-F238E27FC236}">
                <a16:creationId xmlns:a16="http://schemas.microsoft.com/office/drawing/2014/main" id="{BFFE90A0-D3E5-4F8C-BAEA-2F1C09FA447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22ED16F-CABA-4DDF-A2DA-5D8CD1C2AA16}"/>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266306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60BA6-14DA-484D-91FD-C0754E87C52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352CC1D-8443-4F7F-BFBF-B401F9EB0B8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AF30CC5-C8C3-4E40-AD05-556D9905ADC3}"/>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5" name="Platshållare för sidfot 4">
            <a:extLst>
              <a:ext uri="{FF2B5EF4-FFF2-40B4-BE49-F238E27FC236}">
                <a16:creationId xmlns:a16="http://schemas.microsoft.com/office/drawing/2014/main" id="{45B6A4C2-F725-4552-9004-CA772C67F0E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537BBEB-575A-4804-8091-8B2EE258F798}"/>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395723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AFAA93-4DB8-41C0-BAB1-6BA73EB492BE}"/>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F3D986AC-6E7B-42B2-97A2-FB1835CF4C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02F0A95A-239E-4DAE-A920-7CD6D4CC1E88}"/>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5" name="Platshållare för sidfot 4">
            <a:extLst>
              <a:ext uri="{FF2B5EF4-FFF2-40B4-BE49-F238E27FC236}">
                <a16:creationId xmlns:a16="http://schemas.microsoft.com/office/drawing/2014/main" id="{E3017FB2-C5F4-4F2E-A077-101C47E1557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692E0F4-031C-42DF-BF59-4155D515EBD8}"/>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2976285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2C8AB0-F22A-439C-BFB0-4D864A6CA33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5171361-34DB-4C77-9B28-2C64EE1A6D8E}"/>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1B3C78BB-082B-4D47-A60B-14AE8E5B0772}"/>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039BF8A-1D53-426F-9354-C96A66DA8178}"/>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6" name="Platshållare för sidfot 5">
            <a:extLst>
              <a:ext uri="{FF2B5EF4-FFF2-40B4-BE49-F238E27FC236}">
                <a16:creationId xmlns:a16="http://schemas.microsoft.com/office/drawing/2014/main" id="{E165962B-A09C-4008-9DA3-CFBB85517889}"/>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92BB892-B3EF-4D0A-B3D1-59ABE19BF43B}"/>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4040666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FB9CC6-3EFA-497E-BD5C-748DB77B3493}"/>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E4687B3-BAEF-4B17-AB3E-E286E074EA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15641A8E-019A-4DE5-A22B-957780F1B6CB}"/>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47504BBF-0874-4651-9FEA-6E0147570A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8FF1676-E42A-48B7-8886-CFC69B00F9BD}"/>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8A382390-F646-4E3E-AFBF-6CFC21D6E177}"/>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8" name="Platshållare för sidfot 7">
            <a:extLst>
              <a:ext uri="{FF2B5EF4-FFF2-40B4-BE49-F238E27FC236}">
                <a16:creationId xmlns:a16="http://schemas.microsoft.com/office/drawing/2014/main" id="{E4851129-FF82-4752-9E05-E039CF84179D}"/>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1AD7EDB-7C74-4044-8814-19C0395EDD33}"/>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30490030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00CCED-FCC0-4729-9DF8-EDCC37DB37B9}"/>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C78BDB03-C586-43EC-B399-8D47C12D1C3E}"/>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4" name="Platshållare för sidfot 3">
            <a:extLst>
              <a:ext uri="{FF2B5EF4-FFF2-40B4-BE49-F238E27FC236}">
                <a16:creationId xmlns:a16="http://schemas.microsoft.com/office/drawing/2014/main" id="{6F78A958-3E42-4BDD-AD94-30D25F23D36B}"/>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CA89308D-232B-4022-97F2-034F66E0BF06}"/>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3746361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2E6AFB1-9A3B-477F-ADEB-AAEB89D334D6}"/>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3" name="Platshållare för sidfot 2">
            <a:extLst>
              <a:ext uri="{FF2B5EF4-FFF2-40B4-BE49-F238E27FC236}">
                <a16:creationId xmlns:a16="http://schemas.microsoft.com/office/drawing/2014/main" id="{40ED9297-9E58-4E18-8399-D28B983452D8}"/>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22EB662-307E-468F-AAD8-E79465184B16}"/>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3568797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E3D9CF-F00D-4532-8E5F-45FE1D6759CA}"/>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48602E8-8E60-49F9-98D2-84E5C381A7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830044E-199E-4E10-922B-71012061E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C30D171-B8BF-453E-A5FB-903B7F47E87C}"/>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6" name="Platshållare för sidfot 5">
            <a:extLst>
              <a:ext uri="{FF2B5EF4-FFF2-40B4-BE49-F238E27FC236}">
                <a16:creationId xmlns:a16="http://schemas.microsoft.com/office/drawing/2014/main" id="{E487B3ED-3CCE-4C90-9C35-0A230AC6642D}"/>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D30E41A-4AB3-4588-9CD2-E5C62F5E7A53}"/>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3478726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09CB5C-8CF4-4F3B-897A-53A05DAC59CF}"/>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15DE9297-E6E5-4EE9-8BD5-AD5ACE9897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5F47FE07-927F-4E99-A4D4-C031F1386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D7416CF-15E8-404C-BDE5-AF966ED4C1A0}"/>
              </a:ext>
            </a:extLst>
          </p:cNvPr>
          <p:cNvSpPr>
            <a:spLocks noGrp="1"/>
          </p:cNvSpPr>
          <p:nvPr>
            <p:ph type="dt" sz="half" idx="10"/>
          </p:nvPr>
        </p:nvSpPr>
        <p:spPr/>
        <p:txBody>
          <a:bodyPr/>
          <a:lstStyle/>
          <a:p>
            <a:fld id="{86C55974-470D-4A61-816A-71CB18E6C0F0}" type="datetimeFigureOut">
              <a:rPr lang="sv-SE" smtClean="0"/>
              <a:t>2019-07-17</a:t>
            </a:fld>
            <a:endParaRPr lang="sv-SE"/>
          </a:p>
        </p:txBody>
      </p:sp>
      <p:sp>
        <p:nvSpPr>
          <p:cNvPr id="6" name="Platshållare för sidfot 5">
            <a:extLst>
              <a:ext uri="{FF2B5EF4-FFF2-40B4-BE49-F238E27FC236}">
                <a16:creationId xmlns:a16="http://schemas.microsoft.com/office/drawing/2014/main" id="{5441CB4D-F36E-4E32-A10A-1F98A785767A}"/>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2D89AA6-B361-4272-9F60-BBF2B59D32A2}"/>
              </a:ext>
            </a:extLst>
          </p:cNvPr>
          <p:cNvSpPr>
            <a:spLocks noGrp="1"/>
          </p:cNvSpPr>
          <p:nvPr>
            <p:ph type="sldNum" sz="quarter" idx="12"/>
          </p:nvPr>
        </p:nvSpPr>
        <p:spPr/>
        <p:txBody>
          <a:bodyPr/>
          <a:lstStyle/>
          <a:p>
            <a:fld id="{98600D9C-B1C7-485B-9A62-8B7898F78E87}" type="slidenum">
              <a:rPr lang="sv-SE" smtClean="0"/>
              <a:t>‹#›</a:t>
            </a:fld>
            <a:endParaRPr lang="sv-SE"/>
          </a:p>
        </p:txBody>
      </p:sp>
    </p:spTree>
    <p:extLst>
      <p:ext uri="{BB962C8B-B14F-4D97-AF65-F5344CB8AC3E}">
        <p14:creationId xmlns:p14="http://schemas.microsoft.com/office/powerpoint/2010/main" val="3343994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64A8DE72-6DF6-4342-9403-BC9CBF09E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12DB54E-5B82-4E87-9AA4-98A95A1D7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BD9BE33-D826-4285-AD8F-8007FCEA05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55974-470D-4A61-816A-71CB18E6C0F0}" type="datetimeFigureOut">
              <a:rPr lang="sv-SE" smtClean="0"/>
              <a:t>2019-07-17</a:t>
            </a:fld>
            <a:endParaRPr lang="sv-SE"/>
          </a:p>
        </p:txBody>
      </p:sp>
      <p:sp>
        <p:nvSpPr>
          <p:cNvPr id="5" name="Platshållare för sidfot 4">
            <a:extLst>
              <a:ext uri="{FF2B5EF4-FFF2-40B4-BE49-F238E27FC236}">
                <a16:creationId xmlns:a16="http://schemas.microsoft.com/office/drawing/2014/main" id="{992CCDA8-E5FE-40B5-A0A8-864A5686A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D54C359-7D95-443D-910E-AC3ADC6D2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0D9C-B1C7-485B-9A62-8B7898F78E87}" type="slidenum">
              <a:rPr lang="sv-SE" smtClean="0"/>
              <a:t>‹#›</a:t>
            </a:fld>
            <a:endParaRPr lang="sv-SE"/>
          </a:p>
        </p:txBody>
      </p:sp>
    </p:spTree>
    <p:extLst>
      <p:ext uri="{BB962C8B-B14F-4D97-AF65-F5344CB8AC3E}">
        <p14:creationId xmlns:p14="http://schemas.microsoft.com/office/powerpoint/2010/main" val="30387603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522C920-D260-47B9-93F7-347468C65886}"/>
              </a:ext>
            </a:extLst>
          </p:cNvPr>
          <p:cNvSpPr txBox="1"/>
          <p:nvPr/>
        </p:nvSpPr>
        <p:spPr>
          <a:xfrm>
            <a:off x="1497074" y="1351721"/>
            <a:ext cx="9273209" cy="2308324"/>
          </a:xfrm>
          <a:prstGeom prst="rect">
            <a:avLst/>
          </a:prstGeom>
          <a:noFill/>
        </p:spPr>
        <p:txBody>
          <a:bodyPr wrap="square" rtlCol="0">
            <a:spAutoFit/>
          </a:bodyPr>
          <a:lstStyle/>
          <a:p>
            <a:r>
              <a:rPr lang="sv-SE" dirty="0"/>
              <a:t>OBS nedan är konfidentiellt – kan vara patentbar ny form av design och måste därför hållas konfidentiellt tills jag säger annat!</a:t>
            </a:r>
          </a:p>
          <a:p>
            <a:endParaRPr lang="sv-SE" dirty="0"/>
          </a:p>
          <a:p>
            <a:pPr algn="ctr"/>
            <a:r>
              <a:rPr lang="sv-SE" sz="3200" b="1" dirty="0"/>
              <a:t>DEL IV </a:t>
            </a:r>
          </a:p>
          <a:p>
            <a:r>
              <a:rPr lang="sv-SE" sz="2000" b="1" dirty="0"/>
              <a:t>UTMANANDE ANTAGANDE nr 7 = Gut-</a:t>
            </a:r>
            <a:r>
              <a:rPr lang="sv-SE" sz="2000" b="1" dirty="0" err="1"/>
              <a:t>brain</a:t>
            </a:r>
            <a:r>
              <a:rPr lang="sv-SE" sz="2000" b="1" dirty="0"/>
              <a:t> axeln och praktiskt omsätta till konkreta applikationer </a:t>
            </a:r>
          </a:p>
          <a:p>
            <a:r>
              <a:rPr lang="sv-SE" dirty="0"/>
              <a:t>Kunskapsutvecklingen går snabb … </a:t>
            </a:r>
          </a:p>
        </p:txBody>
      </p:sp>
      <p:pic>
        <p:nvPicPr>
          <p:cNvPr id="2" name="Ljud 1">
            <a:hlinkClick r:id="" action="ppaction://media"/>
            <a:extLst>
              <a:ext uri="{FF2B5EF4-FFF2-40B4-BE49-F238E27FC236}">
                <a16:creationId xmlns:a16="http://schemas.microsoft.com/office/drawing/2014/main" id="{42E03B04-2A8E-4102-AD1A-21A75145F7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79130836"/>
      </p:ext>
    </p:extLst>
  </p:cSld>
  <p:clrMapOvr>
    <a:masterClrMapping/>
  </p:clrMapOvr>
  <mc:AlternateContent xmlns:mc="http://schemas.openxmlformats.org/markup-compatibility/2006" xmlns:p14="http://schemas.microsoft.com/office/powerpoint/2010/main">
    <mc:Choice Requires="p14">
      <p:transition spd="slow" p14:dur="2000" advTm="163237"/>
    </mc:Choice>
    <mc:Fallback xmlns="">
      <p:transition spd="slow" advTm="163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Rak pil 9"/>
          <p:cNvCxnSpPr>
            <a:cxnSpLocks/>
          </p:cNvCxnSpPr>
          <p:nvPr/>
        </p:nvCxnSpPr>
        <p:spPr bwMode="auto">
          <a:xfrm flipH="1">
            <a:off x="4726596" y="1425345"/>
            <a:ext cx="823913" cy="14733"/>
          </a:xfrm>
          <a:prstGeom prst="straightConnector1">
            <a:avLst/>
          </a:prstGeom>
          <a:gradFill rotWithShape="0">
            <a:gsLst>
              <a:gs pos="0">
                <a:srgbClr val="FF9900"/>
              </a:gs>
              <a:gs pos="50000">
                <a:srgbClr val="FF9900">
                  <a:gamma/>
                  <a:shade val="46275"/>
                  <a:invGamma/>
                </a:srgbClr>
              </a:gs>
              <a:gs pos="100000">
                <a:srgbClr val="FF9900"/>
              </a:gs>
            </a:gsLst>
            <a:lin ang="5400000" scaled="1"/>
          </a:gradFill>
          <a:ln w="28575" cap="flat" cmpd="sng" algn="ctr">
            <a:solidFill>
              <a:srgbClr val="0000FF"/>
            </a:solidFill>
            <a:prstDash val="solid"/>
            <a:round/>
            <a:headEnd type="none" w="sm" len="sm"/>
            <a:tailEnd type="none"/>
          </a:ln>
          <a:effectLst/>
        </p:spPr>
      </p:cxnSp>
      <p:cxnSp>
        <p:nvCxnSpPr>
          <p:cNvPr id="11" name="Rak pil 10"/>
          <p:cNvCxnSpPr>
            <a:cxnSpLocks/>
          </p:cNvCxnSpPr>
          <p:nvPr/>
        </p:nvCxnSpPr>
        <p:spPr bwMode="auto">
          <a:xfrm>
            <a:off x="6595273" y="1405570"/>
            <a:ext cx="960248" cy="2946"/>
          </a:xfrm>
          <a:prstGeom prst="straightConnector1">
            <a:avLst/>
          </a:prstGeom>
          <a:gradFill rotWithShape="0">
            <a:gsLst>
              <a:gs pos="0">
                <a:srgbClr val="FF9900"/>
              </a:gs>
              <a:gs pos="50000">
                <a:srgbClr val="FF9900">
                  <a:gamma/>
                  <a:shade val="46275"/>
                  <a:invGamma/>
                </a:srgbClr>
              </a:gs>
              <a:gs pos="100000">
                <a:srgbClr val="FF9900"/>
              </a:gs>
            </a:gsLst>
            <a:lin ang="5400000" scaled="1"/>
          </a:gradFill>
          <a:ln w="28575" cap="flat" cmpd="sng" algn="ctr">
            <a:solidFill>
              <a:srgbClr val="0000FF"/>
            </a:solidFill>
            <a:prstDash val="solid"/>
            <a:round/>
            <a:headEnd type="none" w="sm" len="sm"/>
            <a:tailEnd type="none"/>
          </a:ln>
          <a:effectLst/>
        </p:spPr>
      </p:cxnSp>
      <p:cxnSp>
        <p:nvCxnSpPr>
          <p:cNvPr id="21" name="Rak pil 20"/>
          <p:cNvCxnSpPr>
            <a:cxnSpLocks/>
          </p:cNvCxnSpPr>
          <p:nvPr/>
        </p:nvCxnSpPr>
        <p:spPr bwMode="auto">
          <a:xfrm>
            <a:off x="6072908" y="1637112"/>
            <a:ext cx="0" cy="1638307"/>
          </a:xfrm>
          <a:prstGeom prst="straightConnector1">
            <a:avLst/>
          </a:prstGeom>
          <a:gradFill rotWithShape="0">
            <a:gsLst>
              <a:gs pos="0">
                <a:srgbClr val="FF9900"/>
              </a:gs>
              <a:gs pos="50000">
                <a:srgbClr val="FF9900">
                  <a:gamma/>
                  <a:shade val="46275"/>
                  <a:invGamma/>
                </a:srgbClr>
              </a:gs>
              <a:gs pos="100000">
                <a:srgbClr val="FF9900"/>
              </a:gs>
            </a:gsLst>
            <a:lin ang="5400000" scaled="1"/>
          </a:gradFill>
          <a:ln w="28575" cap="flat" cmpd="sng" algn="ctr">
            <a:solidFill>
              <a:srgbClr val="0000FF"/>
            </a:solidFill>
            <a:prstDash val="solid"/>
            <a:round/>
            <a:headEnd type="none" w="sm" len="sm"/>
            <a:tailEnd type="none"/>
          </a:ln>
          <a:effectLst/>
        </p:spPr>
      </p:cxnSp>
      <p:sp>
        <p:nvSpPr>
          <p:cNvPr id="2" name="textruta 1"/>
          <p:cNvSpPr txBox="1"/>
          <p:nvPr/>
        </p:nvSpPr>
        <p:spPr>
          <a:xfrm>
            <a:off x="1742362" y="171450"/>
            <a:ext cx="8720919" cy="646331"/>
          </a:xfrm>
          <a:prstGeom prst="rect">
            <a:avLst/>
          </a:prstGeom>
          <a:noFill/>
        </p:spPr>
        <p:txBody>
          <a:bodyPr wrap="square" rtlCol="0">
            <a:spAutoFit/>
          </a:bodyPr>
          <a:lstStyle/>
          <a:p>
            <a:pPr algn="ctr"/>
            <a:r>
              <a:rPr lang="en-US" dirty="0"/>
              <a:t>Gut-brain axis is increasing complex, not well understood, but enabled to influence by learning while seeing-doing and doing-seeing while learning! </a:t>
            </a:r>
          </a:p>
        </p:txBody>
      </p:sp>
      <p:sp>
        <p:nvSpPr>
          <p:cNvPr id="3" name="textruta 2"/>
          <p:cNvSpPr txBox="1"/>
          <p:nvPr/>
        </p:nvSpPr>
        <p:spPr>
          <a:xfrm>
            <a:off x="2377465" y="940367"/>
            <a:ext cx="2503999" cy="923330"/>
          </a:xfrm>
          <a:prstGeom prst="rect">
            <a:avLst/>
          </a:prstGeom>
          <a:gradFill>
            <a:gsLst>
              <a:gs pos="100000">
                <a:schemeClr val="accent6">
                  <a:lumMod val="75000"/>
                </a:schemeClr>
              </a:gs>
              <a:gs pos="81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dirty="0"/>
              <a:t>Limbic systems-reptilian spatial non-conscious information processing</a:t>
            </a:r>
            <a:endParaRPr lang="en-US" sz="1400" dirty="0">
              <a:solidFill>
                <a:srgbClr val="FF0000"/>
              </a:solidFill>
            </a:endParaRPr>
          </a:p>
        </p:txBody>
      </p:sp>
      <p:sp>
        <p:nvSpPr>
          <p:cNvPr id="4" name="textruta 3"/>
          <p:cNvSpPr txBox="1"/>
          <p:nvPr/>
        </p:nvSpPr>
        <p:spPr>
          <a:xfrm>
            <a:off x="7307180" y="943904"/>
            <a:ext cx="2619374" cy="923330"/>
          </a:xfrm>
          <a:prstGeom prst="rect">
            <a:avLst/>
          </a:prstGeom>
          <a:gradFill>
            <a:gsLst>
              <a:gs pos="100000">
                <a:schemeClr val="accent6">
                  <a:lumMod val="75000"/>
                </a:schemeClr>
              </a:gs>
              <a:gs pos="53000">
                <a:srgbClr val="D4DEFF"/>
              </a:gs>
              <a:gs pos="83000">
                <a:srgbClr val="D4DEFF"/>
              </a:gs>
              <a:gs pos="100000">
                <a:srgbClr val="96AB94"/>
              </a:gs>
            </a:gsLst>
            <a:lin ang="5400000" scaled="0"/>
          </a:gradFill>
        </p:spPr>
        <p:txBody>
          <a:bodyPr wrap="square" rtlCol="0">
            <a:spAutoFit/>
          </a:bodyPr>
          <a:lstStyle/>
          <a:p>
            <a:pPr algn="ctr"/>
            <a:r>
              <a:rPr lang="en-US" dirty="0"/>
              <a:t>Neocortex, verbal, conscious information processing</a:t>
            </a:r>
            <a:endParaRPr lang="en-US" sz="2000" dirty="0">
              <a:solidFill>
                <a:srgbClr val="FF0000"/>
              </a:solidFill>
            </a:endParaRPr>
          </a:p>
        </p:txBody>
      </p:sp>
      <p:sp>
        <p:nvSpPr>
          <p:cNvPr id="6" name="textruta 5"/>
          <p:cNvSpPr txBox="1"/>
          <p:nvPr/>
        </p:nvSpPr>
        <p:spPr>
          <a:xfrm>
            <a:off x="7174521" y="1882513"/>
            <a:ext cx="2933700" cy="830997"/>
          </a:xfrm>
          <a:prstGeom prst="rect">
            <a:avLst/>
          </a:prstGeom>
          <a:noFill/>
        </p:spPr>
        <p:txBody>
          <a:bodyPr wrap="square" rtlCol="0">
            <a:spAutoFit/>
          </a:bodyPr>
          <a:lstStyle/>
          <a:p>
            <a:pPr algn="ctr"/>
            <a:r>
              <a:rPr lang="en-US" sz="1200" dirty="0"/>
              <a:t>Rational  planning, analysis, … where we can consciously decide what/how/when .. we use our toolbox including tools to influence not preferably not conscious systems</a:t>
            </a:r>
          </a:p>
        </p:txBody>
      </p:sp>
      <p:sp>
        <p:nvSpPr>
          <p:cNvPr id="8" name="textruta 7"/>
          <p:cNvSpPr txBox="1"/>
          <p:nvPr/>
        </p:nvSpPr>
        <p:spPr>
          <a:xfrm>
            <a:off x="5563321" y="3157692"/>
            <a:ext cx="1060040" cy="369332"/>
          </a:xfrm>
          <a:prstGeom prst="rect">
            <a:avLst/>
          </a:prstGeom>
          <a:gradFill>
            <a:gsLst>
              <a:gs pos="0">
                <a:srgbClr val="03D4A8"/>
              </a:gs>
              <a:gs pos="25000">
                <a:srgbClr val="21D6E0"/>
              </a:gs>
              <a:gs pos="75000">
                <a:srgbClr val="0087E6"/>
              </a:gs>
              <a:gs pos="100000">
                <a:srgbClr val="005CBF"/>
              </a:gs>
            </a:gsLst>
            <a:lin ang="5400000" scaled="0"/>
          </a:gradFill>
        </p:spPr>
        <p:txBody>
          <a:bodyPr wrap="square" rtlCol="0">
            <a:spAutoFit/>
          </a:bodyPr>
          <a:lstStyle/>
          <a:p>
            <a:pPr algn="ctr"/>
            <a:r>
              <a:rPr lang="en-US" dirty="0"/>
              <a:t>GUT</a:t>
            </a:r>
          </a:p>
        </p:txBody>
      </p:sp>
      <p:cxnSp>
        <p:nvCxnSpPr>
          <p:cNvPr id="18" name="Rak pil 17"/>
          <p:cNvCxnSpPr>
            <a:cxnSpLocks/>
            <a:stCxn id="24" idx="3"/>
            <a:endCxn id="20" idx="2"/>
          </p:cNvCxnSpPr>
          <p:nvPr/>
        </p:nvCxnSpPr>
        <p:spPr bwMode="auto">
          <a:xfrm flipV="1">
            <a:off x="4898738" y="1631394"/>
            <a:ext cx="1199065" cy="1334981"/>
          </a:xfrm>
          <a:prstGeom prst="straightConnector1">
            <a:avLst/>
          </a:prstGeom>
          <a:gradFill rotWithShape="0">
            <a:gsLst>
              <a:gs pos="0">
                <a:srgbClr val="FF9900"/>
              </a:gs>
              <a:gs pos="50000">
                <a:srgbClr val="FF9900">
                  <a:gamma/>
                  <a:shade val="46275"/>
                  <a:invGamma/>
                </a:srgbClr>
              </a:gs>
              <a:gs pos="100000">
                <a:srgbClr val="FF9900"/>
              </a:gs>
            </a:gsLst>
            <a:lin ang="5400000" scaled="1"/>
          </a:gradFill>
          <a:ln w="28575" cap="flat" cmpd="sng" algn="ctr">
            <a:solidFill>
              <a:srgbClr val="0000FF"/>
            </a:solidFill>
            <a:prstDash val="solid"/>
            <a:round/>
            <a:headEnd type="none" w="sm" len="sm"/>
            <a:tailEnd type="none"/>
          </a:ln>
          <a:effectLst/>
        </p:spPr>
      </p:cxnSp>
      <p:sp>
        <p:nvSpPr>
          <p:cNvPr id="20" name="textruta 19">
            <a:extLst>
              <a:ext uri="{FF2B5EF4-FFF2-40B4-BE49-F238E27FC236}">
                <a16:creationId xmlns:a16="http://schemas.microsoft.com/office/drawing/2014/main" id="{C357ACE6-D631-4107-A43E-6708BC5AADEC}"/>
              </a:ext>
            </a:extLst>
          </p:cNvPr>
          <p:cNvSpPr txBox="1"/>
          <p:nvPr/>
        </p:nvSpPr>
        <p:spPr>
          <a:xfrm>
            <a:off x="5567783" y="1262062"/>
            <a:ext cx="1060040" cy="369332"/>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pPr algn="ctr"/>
            <a:r>
              <a:rPr lang="en-US" dirty="0"/>
              <a:t>BRIAN</a:t>
            </a:r>
            <a:endParaRPr lang="en-US" sz="2000" dirty="0">
              <a:solidFill>
                <a:srgbClr val="FF0000"/>
              </a:solidFill>
            </a:endParaRPr>
          </a:p>
        </p:txBody>
      </p:sp>
      <p:sp>
        <p:nvSpPr>
          <p:cNvPr id="23" name="textruta 22">
            <a:extLst>
              <a:ext uri="{FF2B5EF4-FFF2-40B4-BE49-F238E27FC236}">
                <a16:creationId xmlns:a16="http://schemas.microsoft.com/office/drawing/2014/main" id="{9FD90153-4B1E-4202-AEEA-B663EC98373D}"/>
              </a:ext>
            </a:extLst>
          </p:cNvPr>
          <p:cNvSpPr txBox="1"/>
          <p:nvPr/>
        </p:nvSpPr>
        <p:spPr>
          <a:xfrm>
            <a:off x="7307180" y="2781709"/>
            <a:ext cx="1382508" cy="369332"/>
          </a:xfrm>
          <a:prstGeom prst="rect">
            <a:avLst/>
          </a:prstGeom>
          <a:gradFill>
            <a:gsLst>
              <a:gs pos="66000">
                <a:srgbClr val="FF0000"/>
              </a:gs>
              <a:gs pos="1000">
                <a:srgbClr val="21D6E0"/>
              </a:gs>
              <a:gs pos="100000">
                <a:srgbClr val="0087E6"/>
              </a:gs>
              <a:gs pos="100000">
                <a:srgbClr val="005CBF"/>
              </a:gs>
            </a:gsLst>
            <a:lin ang="5400000" scaled="0"/>
          </a:gradFill>
        </p:spPr>
        <p:txBody>
          <a:bodyPr wrap="square" rtlCol="0">
            <a:spAutoFit/>
          </a:bodyPr>
          <a:lstStyle/>
          <a:p>
            <a:pPr algn="ctr"/>
            <a:r>
              <a:rPr lang="en-US" dirty="0">
                <a:solidFill>
                  <a:srgbClr val="FFC000"/>
                </a:solidFill>
              </a:rPr>
              <a:t>ANS</a:t>
            </a:r>
          </a:p>
        </p:txBody>
      </p:sp>
      <p:sp>
        <p:nvSpPr>
          <p:cNvPr id="24" name="textruta 23">
            <a:extLst>
              <a:ext uri="{FF2B5EF4-FFF2-40B4-BE49-F238E27FC236}">
                <a16:creationId xmlns:a16="http://schemas.microsoft.com/office/drawing/2014/main" id="{C6FC4F0D-5DF1-4C9A-9BAE-37827A92A6C7}"/>
              </a:ext>
            </a:extLst>
          </p:cNvPr>
          <p:cNvSpPr txBox="1"/>
          <p:nvPr/>
        </p:nvSpPr>
        <p:spPr>
          <a:xfrm>
            <a:off x="3516230" y="2781709"/>
            <a:ext cx="1382508" cy="369332"/>
          </a:xfrm>
          <a:prstGeom prst="rect">
            <a:avLst/>
          </a:prstGeom>
          <a:gradFill>
            <a:gsLst>
              <a:gs pos="66000">
                <a:schemeClr val="accent6">
                  <a:lumMod val="50000"/>
                </a:schemeClr>
              </a:gs>
              <a:gs pos="1000">
                <a:srgbClr val="21D6E0"/>
              </a:gs>
              <a:gs pos="100000">
                <a:srgbClr val="0087E6"/>
              </a:gs>
              <a:gs pos="100000">
                <a:srgbClr val="005CBF"/>
              </a:gs>
            </a:gsLst>
            <a:lin ang="5400000" scaled="0"/>
          </a:gradFill>
        </p:spPr>
        <p:txBody>
          <a:bodyPr wrap="square" rtlCol="0">
            <a:spAutoFit/>
          </a:bodyPr>
          <a:lstStyle/>
          <a:p>
            <a:pPr algn="ctr"/>
            <a:r>
              <a:rPr lang="en-US" dirty="0">
                <a:solidFill>
                  <a:srgbClr val="FFC000"/>
                </a:solidFill>
              </a:rPr>
              <a:t>Immune</a:t>
            </a:r>
            <a:r>
              <a:rPr lang="en-US" dirty="0"/>
              <a:t> </a:t>
            </a:r>
            <a:r>
              <a:rPr lang="en-US" dirty="0">
                <a:solidFill>
                  <a:srgbClr val="FFC000"/>
                </a:solidFill>
              </a:rPr>
              <a:t>Sys</a:t>
            </a:r>
          </a:p>
        </p:txBody>
      </p:sp>
      <p:cxnSp>
        <p:nvCxnSpPr>
          <p:cNvPr id="28" name="Rak pil 17">
            <a:extLst>
              <a:ext uri="{FF2B5EF4-FFF2-40B4-BE49-F238E27FC236}">
                <a16:creationId xmlns:a16="http://schemas.microsoft.com/office/drawing/2014/main" id="{DB6E0594-32A4-4EB9-B807-B1B3D0136460}"/>
              </a:ext>
            </a:extLst>
          </p:cNvPr>
          <p:cNvCxnSpPr>
            <a:cxnSpLocks/>
            <a:stCxn id="23" idx="1"/>
            <a:endCxn id="20" idx="2"/>
          </p:cNvCxnSpPr>
          <p:nvPr/>
        </p:nvCxnSpPr>
        <p:spPr bwMode="auto">
          <a:xfrm flipH="1" flipV="1">
            <a:off x="6097803" y="1631394"/>
            <a:ext cx="1209377" cy="1334981"/>
          </a:xfrm>
          <a:prstGeom prst="straightConnector1">
            <a:avLst/>
          </a:prstGeom>
          <a:gradFill rotWithShape="0">
            <a:gsLst>
              <a:gs pos="0">
                <a:srgbClr val="FF9900"/>
              </a:gs>
              <a:gs pos="50000">
                <a:srgbClr val="FF9900">
                  <a:gamma/>
                  <a:shade val="46275"/>
                  <a:invGamma/>
                </a:srgbClr>
              </a:gs>
              <a:gs pos="100000">
                <a:srgbClr val="FF9900"/>
              </a:gs>
            </a:gsLst>
            <a:lin ang="5400000" scaled="1"/>
          </a:gradFill>
          <a:ln w="28575" cap="flat" cmpd="sng" algn="ctr">
            <a:solidFill>
              <a:srgbClr val="0000FF"/>
            </a:solidFill>
            <a:prstDash val="solid"/>
            <a:round/>
            <a:headEnd type="none" w="sm" len="sm"/>
            <a:tailEnd type="none"/>
          </a:ln>
          <a:effectLst/>
        </p:spPr>
      </p:cxnSp>
      <p:cxnSp>
        <p:nvCxnSpPr>
          <p:cNvPr id="31" name="Rak pil 17">
            <a:extLst>
              <a:ext uri="{FF2B5EF4-FFF2-40B4-BE49-F238E27FC236}">
                <a16:creationId xmlns:a16="http://schemas.microsoft.com/office/drawing/2014/main" id="{411D7B24-E5F4-4279-9EAB-0DFCD458B47E}"/>
              </a:ext>
            </a:extLst>
          </p:cNvPr>
          <p:cNvCxnSpPr>
            <a:cxnSpLocks/>
            <a:stCxn id="23" idx="1"/>
            <a:endCxn id="8" idx="3"/>
          </p:cNvCxnSpPr>
          <p:nvPr/>
        </p:nvCxnSpPr>
        <p:spPr bwMode="auto">
          <a:xfrm flipH="1">
            <a:off x="6623361" y="2966375"/>
            <a:ext cx="683819" cy="375983"/>
          </a:xfrm>
          <a:prstGeom prst="straightConnector1">
            <a:avLst/>
          </a:prstGeom>
          <a:gradFill rotWithShape="0">
            <a:gsLst>
              <a:gs pos="0">
                <a:srgbClr val="FF9900"/>
              </a:gs>
              <a:gs pos="50000">
                <a:srgbClr val="FF9900">
                  <a:gamma/>
                  <a:shade val="46275"/>
                  <a:invGamma/>
                </a:srgbClr>
              </a:gs>
              <a:gs pos="100000">
                <a:srgbClr val="FF9900"/>
              </a:gs>
            </a:gsLst>
            <a:lin ang="5400000" scaled="1"/>
          </a:gradFill>
          <a:ln w="28575" cap="flat" cmpd="sng" algn="ctr">
            <a:solidFill>
              <a:srgbClr val="0000FF"/>
            </a:solidFill>
            <a:prstDash val="solid"/>
            <a:round/>
            <a:headEnd type="none" w="sm" len="sm"/>
            <a:tailEnd type="none"/>
          </a:ln>
          <a:effectLst/>
        </p:spPr>
      </p:cxnSp>
      <p:cxnSp>
        <p:nvCxnSpPr>
          <p:cNvPr id="33" name="Rak pil 17">
            <a:extLst>
              <a:ext uri="{FF2B5EF4-FFF2-40B4-BE49-F238E27FC236}">
                <a16:creationId xmlns:a16="http://schemas.microsoft.com/office/drawing/2014/main" id="{8EBAA25F-9A22-4B52-A6FC-100BD61D1A67}"/>
              </a:ext>
            </a:extLst>
          </p:cNvPr>
          <p:cNvCxnSpPr>
            <a:cxnSpLocks/>
            <a:stCxn id="8" idx="1"/>
            <a:endCxn id="24" idx="3"/>
          </p:cNvCxnSpPr>
          <p:nvPr/>
        </p:nvCxnSpPr>
        <p:spPr bwMode="auto">
          <a:xfrm flipH="1" flipV="1">
            <a:off x="4898738" y="2966375"/>
            <a:ext cx="664583" cy="375983"/>
          </a:xfrm>
          <a:prstGeom prst="straightConnector1">
            <a:avLst/>
          </a:prstGeom>
          <a:gradFill rotWithShape="0">
            <a:gsLst>
              <a:gs pos="0">
                <a:srgbClr val="FF9900"/>
              </a:gs>
              <a:gs pos="50000">
                <a:srgbClr val="FF9900">
                  <a:gamma/>
                  <a:shade val="46275"/>
                  <a:invGamma/>
                </a:srgbClr>
              </a:gs>
              <a:gs pos="100000">
                <a:srgbClr val="FF9900"/>
              </a:gs>
            </a:gsLst>
            <a:lin ang="5400000" scaled="1"/>
          </a:gradFill>
          <a:ln w="28575" cap="flat" cmpd="sng" algn="ctr">
            <a:solidFill>
              <a:srgbClr val="0000FF"/>
            </a:solidFill>
            <a:prstDash val="solid"/>
            <a:round/>
            <a:headEnd type="none" w="sm" len="sm"/>
            <a:tailEnd type="none"/>
          </a:ln>
          <a:effectLst/>
        </p:spPr>
      </p:cxnSp>
      <p:sp>
        <p:nvSpPr>
          <p:cNvPr id="44" name="textruta 43">
            <a:extLst>
              <a:ext uri="{FF2B5EF4-FFF2-40B4-BE49-F238E27FC236}">
                <a16:creationId xmlns:a16="http://schemas.microsoft.com/office/drawing/2014/main" id="{59121E18-B7DA-4213-A3C0-040C6BE70BA5}"/>
              </a:ext>
            </a:extLst>
          </p:cNvPr>
          <p:cNvSpPr txBox="1"/>
          <p:nvPr/>
        </p:nvSpPr>
        <p:spPr>
          <a:xfrm>
            <a:off x="2097697" y="1855054"/>
            <a:ext cx="2933700" cy="830997"/>
          </a:xfrm>
          <a:prstGeom prst="rect">
            <a:avLst/>
          </a:prstGeom>
          <a:noFill/>
        </p:spPr>
        <p:txBody>
          <a:bodyPr wrap="square" rtlCol="0">
            <a:spAutoFit/>
          </a:bodyPr>
          <a:lstStyle/>
          <a:p>
            <a:pPr algn="ctr"/>
            <a:r>
              <a:rPr lang="en-US" sz="1200" dirty="0"/>
              <a:t>Not-rational  planning, analysis, … where we can learn with biofeedback what/how/when we with our toolbox can influence superior biological preferably not conscious systems</a:t>
            </a:r>
          </a:p>
        </p:txBody>
      </p:sp>
      <p:sp>
        <p:nvSpPr>
          <p:cNvPr id="45" name="textruta 44">
            <a:extLst>
              <a:ext uri="{FF2B5EF4-FFF2-40B4-BE49-F238E27FC236}">
                <a16:creationId xmlns:a16="http://schemas.microsoft.com/office/drawing/2014/main" id="{59E60998-E226-4F70-BC67-9F444DE7658C}"/>
              </a:ext>
            </a:extLst>
          </p:cNvPr>
          <p:cNvSpPr txBox="1"/>
          <p:nvPr/>
        </p:nvSpPr>
        <p:spPr>
          <a:xfrm>
            <a:off x="1718915" y="3697836"/>
            <a:ext cx="8720919" cy="1384995"/>
          </a:xfrm>
          <a:prstGeom prst="rect">
            <a:avLst/>
          </a:prstGeom>
          <a:noFill/>
        </p:spPr>
        <p:txBody>
          <a:bodyPr wrap="square" rtlCol="0">
            <a:spAutoFit/>
          </a:bodyPr>
          <a:lstStyle/>
          <a:p>
            <a:pPr algn="ctr"/>
            <a:r>
              <a:rPr lang="en-US" sz="1200" dirty="0"/>
              <a:t>In dysfunctional development, e.g. cancer behaviors , we assume that our mitochondria health is one of the prerequisites for dysfunctional developments and here the basic metabolism is critical, e.g. diet, breathing and movements! ANS and Immune systems are continuously in interplay with gut and brain axis and all related systems – biological and mental cognitive and precognitive! Extremely complex but if we focus on what we know about superior systems (As shown in the boxes) quite (!) well we can somewhat easily learn how to personally tailor our prototypical toolbox! Which to some extent can be validated in psychophysiological data – which most people can learn, understand and use for personal biofeedback! See what you do and do what you see! Gradually we understand and can use more systems to measure, interpret, put into practical readable work – enabled o be use also in interplay between clinicians and patients! </a:t>
            </a:r>
          </a:p>
        </p:txBody>
      </p:sp>
    </p:spTree>
    <p:extLst>
      <p:ext uri="{BB962C8B-B14F-4D97-AF65-F5344CB8AC3E}">
        <p14:creationId xmlns:p14="http://schemas.microsoft.com/office/powerpoint/2010/main" val="31453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20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20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2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20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20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20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right)">
                                      <p:cBhvr>
                                        <p:cTn id="54" dur="20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500"/>
                                        <p:tgtEl>
                                          <p:spTgt spid="4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left)">
                                      <p:cBhvr>
                                        <p:cTn id="69" dur="2000"/>
                                        <p:tgtEl>
                                          <p:spTgt spid="1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2000"/>
                                        <p:tgtEl>
                                          <p:spTgt spid="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fade">
                                      <p:cBhvr>
                                        <p:cTn id="79" dur="20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animBg="1"/>
      <p:bldP spid="20" grpId="0" animBg="1"/>
      <p:bldP spid="23" grpId="0" animBg="1"/>
      <p:bldP spid="24" grpId="0" animBg="1"/>
      <p:bldP spid="44" grpId="0"/>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jud 1">
            <a:hlinkClick r:id="" action="ppaction://media"/>
            <a:extLst>
              <a:ext uri="{FF2B5EF4-FFF2-40B4-BE49-F238E27FC236}">
                <a16:creationId xmlns:a16="http://schemas.microsoft.com/office/drawing/2014/main" id="{92858741-27E5-4ECD-8C1D-233EC88CDA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
        <p:nvSpPr>
          <p:cNvPr id="3" name="textruta 2">
            <a:extLst>
              <a:ext uri="{FF2B5EF4-FFF2-40B4-BE49-F238E27FC236}">
                <a16:creationId xmlns:a16="http://schemas.microsoft.com/office/drawing/2014/main" id="{593E1D78-583A-4288-A915-62824300CF33}"/>
              </a:ext>
            </a:extLst>
          </p:cNvPr>
          <p:cNvSpPr txBox="1"/>
          <p:nvPr/>
        </p:nvSpPr>
        <p:spPr>
          <a:xfrm>
            <a:off x="1958009" y="954157"/>
            <a:ext cx="8448261" cy="369332"/>
          </a:xfrm>
          <a:prstGeom prst="rect">
            <a:avLst/>
          </a:prstGeom>
          <a:noFill/>
        </p:spPr>
        <p:txBody>
          <a:bodyPr wrap="square" rtlCol="0">
            <a:spAutoFit/>
          </a:bodyPr>
          <a:lstStyle/>
          <a:p>
            <a:r>
              <a:rPr lang="sv-SE" i="1" dirty="0"/>
              <a:t>Här kommer material …. Så småningom </a:t>
            </a:r>
          </a:p>
        </p:txBody>
      </p:sp>
    </p:spTree>
    <p:extLst>
      <p:ext uri="{BB962C8B-B14F-4D97-AF65-F5344CB8AC3E}">
        <p14:creationId xmlns:p14="http://schemas.microsoft.com/office/powerpoint/2010/main" val="310858978"/>
      </p:ext>
    </p:extLst>
  </p:cSld>
  <p:clrMapOvr>
    <a:masterClrMapping/>
  </p:clrMapOvr>
  <mc:AlternateContent xmlns:mc="http://schemas.openxmlformats.org/markup-compatibility/2006" xmlns:p14="http://schemas.microsoft.com/office/powerpoint/2010/main">
    <mc:Choice Requires="p14">
      <p:transition spd="slow" p14:dur="2000" advTm="2381"/>
    </mc:Choice>
    <mc:Fallback xmlns="">
      <p:transition spd="slow" advTm="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6522C920-D260-47B9-93F7-347468C65886}"/>
              </a:ext>
            </a:extLst>
          </p:cNvPr>
          <p:cNvSpPr txBox="1"/>
          <p:nvPr/>
        </p:nvSpPr>
        <p:spPr>
          <a:xfrm>
            <a:off x="1497074" y="1351721"/>
            <a:ext cx="9273209" cy="1538883"/>
          </a:xfrm>
          <a:prstGeom prst="rect">
            <a:avLst/>
          </a:prstGeom>
          <a:noFill/>
        </p:spPr>
        <p:txBody>
          <a:bodyPr wrap="square" rtlCol="0">
            <a:spAutoFit/>
          </a:bodyPr>
          <a:lstStyle/>
          <a:p>
            <a:r>
              <a:rPr lang="sv-SE" dirty="0"/>
              <a:t>OBS nedan är konfidentiellt – kan vara patentbar ny form av design och måste därför hållas konfidentiellt tills jag säger annat!</a:t>
            </a:r>
          </a:p>
          <a:p>
            <a:endParaRPr lang="sv-SE" dirty="0"/>
          </a:p>
          <a:p>
            <a:r>
              <a:rPr lang="sv-SE" sz="2000" b="1" dirty="0"/>
              <a:t>UTMANANDE ANTAGANDE nr 8 = Hur kan mina symtom blir mina informativa vänner?  …. k</a:t>
            </a:r>
            <a:r>
              <a:rPr lang="sv-SE" dirty="0"/>
              <a:t>unskapsutvecklingen går snabb … </a:t>
            </a:r>
          </a:p>
        </p:txBody>
      </p:sp>
      <p:pic>
        <p:nvPicPr>
          <p:cNvPr id="2" name="Ljud 1">
            <a:hlinkClick r:id="" action="ppaction://media"/>
            <a:extLst>
              <a:ext uri="{FF2B5EF4-FFF2-40B4-BE49-F238E27FC236}">
                <a16:creationId xmlns:a16="http://schemas.microsoft.com/office/drawing/2014/main" id="{FB6DE0D5-0C3B-4BF4-A87C-E973E2FE67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98694532"/>
      </p:ext>
    </p:extLst>
  </p:cSld>
  <p:clrMapOvr>
    <a:masterClrMapping/>
  </p:clrMapOvr>
  <mc:AlternateContent xmlns:mc="http://schemas.openxmlformats.org/markup-compatibility/2006" xmlns:p14="http://schemas.microsoft.com/office/powerpoint/2010/main">
    <mc:Choice Requires="p14">
      <p:transition spd="slow" p14:dur="2000" advTm="265720"/>
    </mc:Choice>
    <mc:Fallback xmlns="">
      <p:transition spd="slow" advTm="26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593E1D78-583A-4288-A915-62824300CF33}"/>
              </a:ext>
            </a:extLst>
          </p:cNvPr>
          <p:cNvSpPr txBox="1"/>
          <p:nvPr/>
        </p:nvSpPr>
        <p:spPr>
          <a:xfrm>
            <a:off x="429491" y="920621"/>
            <a:ext cx="11333017" cy="5016758"/>
          </a:xfrm>
          <a:prstGeom prst="rect">
            <a:avLst/>
          </a:prstGeom>
          <a:noFill/>
        </p:spPr>
        <p:txBody>
          <a:bodyPr wrap="square" rtlCol="0">
            <a:spAutoFit/>
          </a:bodyPr>
          <a:lstStyle/>
          <a:p>
            <a:r>
              <a:rPr lang="sv-SE" sz="2000" dirty="0"/>
              <a:t>Med symptom avser vi vanligen subjektiva känslosignaler som relaterar till destruktiva/negativa processer – tillfälliga och/eller långvariga - som beror på biologiska, psykologiska, sociala eller kulturella dysfunktioner där alla eller få av dessa nivåer samspelar på ett synergiskt sätt - är det biologiska så finns det oftast en psykologisk komponent av varierande (ej väl förstådd men antagen kunna medverka på ett negativt, neutralt eller positivt sätt) grad liksom omvänt – somatiska konsekvenser av psykologiska – upplevda eller föreställda - symptom.</a:t>
            </a:r>
          </a:p>
          <a:p>
            <a:endParaRPr lang="sv-SE" sz="2000" dirty="0"/>
          </a:p>
          <a:p>
            <a:r>
              <a:rPr lang="sv-SE" sz="2000" dirty="0"/>
              <a:t>Ofta utgör symptom olika former av handikapp, smärta, obehag, beteendeproblem av olika karaktär som vi vill bli av med direkt (”i går”) och därför intar vi kanske olika läkemedel – inklusive icke-farmakologisk medicinskt receptbelagda – även om vi anser det egentligen är fel som kan mörka en destruktiv utveckling, t.ex. vid förhöjt blodtryck. Samtidigt så ”står” symptom för något som vi ofta inte väl förstår, vare sig vi är patient eller expert. Tar man direkt smärtstillande för smärtor i magtrakten som känner de flesta tror jag att det kan vara mycket riskabelt om smärtan är en signal om blindtarmsinflammation. Har man förvärvat (tidigare upprepade traumatiska händelser) hundfobi och reagerar med panik behöver man inte fråga sig om man ätet något olämpligt utan fokusera på akut hantera situationen och långsiktigt lära sig hur man kan bli fri från detta Limbiskt minnes traumakluster. </a:t>
            </a:r>
          </a:p>
        </p:txBody>
      </p:sp>
      <p:pic>
        <p:nvPicPr>
          <p:cNvPr id="4" name="Ljud 3">
            <a:hlinkClick r:id="" action="ppaction://media"/>
            <a:extLst>
              <a:ext uri="{FF2B5EF4-FFF2-40B4-BE49-F238E27FC236}">
                <a16:creationId xmlns:a16="http://schemas.microsoft.com/office/drawing/2014/main" id="{ADD05EC2-C863-4F40-8E55-804A4ECF7D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0191515"/>
      </p:ext>
    </p:extLst>
  </p:cSld>
  <p:clrMapOvr>
    <a:masterClrMapping/>
  </p:clrMapOvr>
  <mc:AlternateContent xmlns:mc="http://schemas.openxmlformats.org/markup-compatibility/2006">
    <mc:Choice xmlns:p14="http://schemas.microsoft.com/office/powerpoint/2010/main" Requires="p14">
      <p:transition spd="slow" p14:dur="2000" advTm="371296"/>
    </mc:Choice>
    <mc:Fallback>
      <p:transition spd="slow" advTm="371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jud 1">
            <a:hlinkClick r:id="" action="ppaction://media"/>
            <a:extLst>
              <a:ext uri="{FF2B5EF4-FFF2-40B4-BE49-F238E27FC236}">
                <a16:creationId xmlns:a16="http://schemas.microsoft.com/office/drawing/2014/main" id="{92858741-27E5-4ECD-8C1D-233EC88CDA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
        <p:nvSpPr>
          <p:cNvPr id="3" name="textruta 2">
            <a:extLst>
              <a:ext uri="{FF2B5EF4-FFF2-40B4-BE49-F238E27FC236}">
                <a16:creationId xmlns:a16="http://schemas.microsoft.com/office/drawing/2014/main" id="{593E1D78-583A-4288-A915-62824300CF33}"/>
              </a:ext>
            </a:extLst>
          </p:cNvPr>
          <p:cNvSpPr txBox="1"/>
          <p:nvPr/>
        </p:nvSpPr>
        <p:spPr>
          <a:xfrm>
            <a:off x="429491" y="1245104"/>
            <a:ext cx="11333017" cy="3477875"/>
          </a:xfrm>
          <a:prstGeom prst="rect">
            <a:avLst/>
          </a:prstGeom>
          <a:noFill/>
        </p:spPr>
        <p:txBody>
          <a:bodyPr wrap="square" rtlCol="0">
            <a:spAutoFit/>
          </a:bodyPr>
          <a:lstStyle/>
          <a:p>
            <a:r>
              <a:rPr lang="sv-SE" sz="2000" dirty="0"/>
              <a:t>Även om symptom vanligen är ytterst komplexa och svåra att härleda – bl.a. eftersom vi saknar absolut kunskap och kunskap om komplexa samspel mellan olika system och nivåer – så kan vi lära oss att till viss del förstå och använda konstruktivt symptomsignaler- Det är vad jag diskuterar nedan. </a:t>
            </a:r>
          </a:p>
          <a:p>
            <a:endParaRPr lang="sv-SE" sz="2000" dirty="0"/>
          </a:p>
          <a:p>
            <a:r>
              <a:rPr lang="sv-SE" sz="2000" dirty="0"/>
              <a:t>Hur kan vi se våra symptom (gäller ej alla symptom, diskuterar undantagen längre ner i texten) som (a) talar om/signalerar att något är fel och (b) har ofta potential att användas som vägvisare att stegvis befria oss från dessa symptom. Omöjligt? </a:t>
            </a:r>
            <a:r>
              <a:rPr lang="sv-SE" sz="2000" b="1" dirty="0"/>
              <a:t>Kanske</a:t>
            </a:r>
            <a:r>
              <a:rPr lang="sv-SE" sz="2000" dirty="0"/>
              <a:t>, men oftast inte helt omöjligt OCH kan utgöra ”resultatvariabel” (användas i protokoll för att följa utvecklingen av vår egenvård liksom hälso- och sjukvårdsbaserade vårdinsatser.     </a:t>
            </a:r>
          </a:p>
          <a:p>
            <a:endParaRPr lang="sv-SE" sz="2000" dirty="0"/>
          </a:p>
          <a:p>
            <a:r>
              <a:rPr lang="sv-SE" sz="2000" dirty="0"/>
              <a:t>… mer text kommer</a:t>
            </a:r>
          </a:p>
        </p:txBody>
      </p:sp>
    </p:spTree>
    <p:extLst>
      <p:ext uri="{BB962C8B-B14F-4D97-AF65-F5344CB8AC3E}">
        <p14:creationId xmlns:p14="http://schemas.microsoft.com/office/powerpoint/2010/main" val="2796371408"/>
      </p:ext>
    </p:extLst>
  </p:cSld>
  <p:clrMapOvr>
    <a:masterClrMapping/>
  </p:clrMapOvr>
  <mc:AlternateContent xmlns:mc="http://schemas.openxmlformats.org/markup-compatibility/2006" xmlns:p14="http://schemas.microsoft.com/office/powerpoint/2010/main">
    <mc:Choice Requires="p14">
      <p:transition spd="slow" p14:dur="2000" advTm="2381"/>
    </mc:Choice>
    <mc:Fallback xmlns="">
      <p:transition spd="slow" advTm="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97345C6-A485-478D-8437-4821F9606A0C}"/>
              </a:ext>
            </a:extLst>
          </p:cNvPr>
          <p:cNvSpPr txBox="1"/>
          <p:nvPr/>
        </p:nvSpPr>
        <p:spPr>
          <a:xfrm>
            <a:off x="1837082" y="1967947"/>
            <a:ext cx="8517835" cy="461665"/>
          </a:xfrm>
          <a:prstGeom prst="rect">
            <a:avLst/>
          </a:prstGeom>
          <a:noFill/>
        </p:spPr>
        <p:txBody>
          <a:bodyPr wrap="square" rtlCol="0">
            <a:spAutoFit/>
          </a:bodyPr>
          <a:lstStyle/>
          <a:p>
            <a:pPr algn="ctr"/>
            <a:r>
              <a:rPr lang="sv-SE" sz="2400" b="1" dirty="0"/>
              <a:t>Utmaning 9: Hjälpmedel/material/dokumentation</a:t>
            </a:r>
          </a:p>
        </p:txBody>
      </p:sp>
      <p:pic>
        <p:nvPicPr>
          <p:cNvPr id="3" name="Ljud 2">
            <a:hlinkClick r:id="" action="ppaction://media"/>
            <a:extLst>
              <a:ext uri="{FF2B5EF4-FFF2-40B4-BE49-F238E27FC236}">
                <a16:creationId xmlns:a16="http://schemas.microsoft.com/office/drawing/2014/main" id="{9BFDE1AF-C1E8-4CE5-BA91-FE7CF59074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95794881"/>
      </p:ext>
    </p:extLst>
  </p:cSld>
  <p:clrMapOvr>
    <a:masterClrMapping/>
  </p:clrMapOvr>
  <mc:AlternateContent xmlns:mc="http://schemas.openxmlformats.org/markup-compatibility/2006" xmlns:p14="http://schemas.microsoft.com/office/powerpoint/2010/main">
    <mc:Choice Requires="p14">
      <p:transition spd="slow" p14:dur="2000" advTm="5778"/>
    </mc:Choice>
    <mc:Fallback xmlns="">
      <p:transition spd="slow" advTm="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jud 2">
            <a:hlinkClick r:id="" action="ppaction://media"/>
            <a:extLst>
              <a:ext uri="{FF2B5EF4-FFF2-40B4-BE49-F238E27FC236}">
                <a16:creationId xmlns:a16="http://schemas.microsoft.com/office/drawing/2014/main" id="{78DE1D07-A100-4B45-82E1-E5170691D7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
        <p:nvSpPr>
          <p:cNvPr id="2" name="textruta 1">
            <a:extLst>
              <a:ext uri="{FF2B5EF4-FFF2-40B4-BE49-F238E27FC236}">
                <a16:creationId xmlns:a16="http://schemas.microsoft.com/office/drawing/2014/main" id="{81707003-1238-41BD-9A96-B559F57D6B6F}"/>
              </a:ext>
            </a:extLst>
          </p:cNvPr>
          <p:cNvSpPr txBox="1"/>
          <p:nvPr/>
        </p:nvSpPr>
        <p:spPr>
          <a:xfrm>
            <a:off x="1233577" y="690113"/>
            <a:ext cx="10230929" cy="369332"/>
          </a:xfrm>
          <a:prstGeom prst="rect">
            <a:avLst/>
          </a:prstGeom>
          <a:noFill/>
        </p:spPr>
        <p:txBody>
          <a:bodyPr wrap="square" rtlCol="0">
            <a:spAutoFit/>
          </a:bodyPr>
          <a:lstStyle/>
          <a:p>
            <a:r>
              <a:rPr lang="sv-SE" dirty="0"/>
              <a:t>Uppställning av material …. (kommer) </a:t>
            </a:r>
          </a:p>
        </p:txBody>
      </p:sp>
    </p:spTree>
    <p:extLst>
      <p:ext uri="{BB962C8B-B14F-4D97-AF65-F5344CB8AC3E}">
        <p14:creationId xmlns:p14="http://schemas.microsoft.com/office/powerpoint/2010/main" val="850683968"/>
      </p:ext>
    </p:extLst>
  </p:cSld>
  <p:clrMapOvr>
    <a:masterClrMapping/>
  </p:clrMapOvr>
  <mc:AlternateContent xmlns:mc="http://schemas.openxmlformats.org/markup-compatibility/2006" xmlns:p14="http://schemas.microsoft.com/office/powerpoint/2010/main">
    <mc:Choice Requires="p14">
      <p:transition spd="slow" p14:dur="2000" advTm="1551"/>
    </mc:Choice>
    <mc:Fallback xmlns="">
      <p:transition spd="slow" advTm="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3290</TotalTime>
  <Words>759</Words>
  <Application>Microsoft Office PowerPoint</Application>
  <PresentationFormat>Bredbild</PresentationFormat>
  <Paragraphs>29</Paragraphs>
  <Slides>8</Slides>
  <Notes>0</Notes>
  <HiddenSlides>0</HiddenSlides>
  <MMClips>7</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8</vt:i4>
      </vt:variant>
    </vt:vector>
  </HeadingPairs>
  <TitlesOfParts>
    <vt:vector size="12" baseType="lpstr">
      <vt:lpstr>Arial</vt:lpstr>
      <vt:lpstr>Calibri</vt:lpstr>
      <vt:lpstr>Calibri Light</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Bo von Scheele</dc:creator>
  <cp:lastModifiedBy>Bo von Scheele</cp:lastModifiedBy>
  <cp:revision>18</cp:revision>
  <dcterms:created xsi:type="dcterms:W3CDTF">2019-06-25T12:25:40Z</dcterms:created>
  <dcterms:modified xsi:type="dcterms:W3CDTF">2019-07-17T08:34:22Z</dcterms:modified>
</cp:coreProperties>
</file>